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</p:sldIdLst>
  <p:sldSz cx="12192000" cy="6858000"/>
  <p:notesSz cx="6858000" cy="9144000"/>
  <p:embeddedFontLst>
    <p:embeddedFont>
      <p:font typeface="Source Han Sans" panose="020B0400000000000000" charset="-122"/>
      <p:regular r:id="rId30"/>
    </p:embeddedFont>
    <p:embeddedFont>
      <p:font typeface="Source Han Sans CN Bold" panose="020B0800000000000000" charset="-122"/>
      <p:bold r:id="rId31"/>
    </p:embeddedFont>
    <p:embeddedFont>
      <p:font typeface="OPPOSans H" panose="00020600040101010101" charset="-122"/>
      <p:regular r:id="rId32"/>
    </p:embeddedFont>
    <p:embeddedFont>
      <p:font typeface="等线" panose="02010600030101010101" charset="-122"/>
      <p:regular r:id="rId33"/>
    </p:embeddedFont>
    <p:embeddedFont>
      <p:font typeface="微软雅黑" panose="020B0503020204020204" charset="-122"/>
      <p:regular r:id="rId34"/>
    </p:embeddedFont>
    <p:embeddedFont>
      <p:font typeface="OPPOSans B" panose="00020600040101010101" charset="-122"/>
      <p:regular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127747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53685" y="5630097"/>
            <a:ext cx="248387" cy="26906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/>
        </p:spPr>
        <p:txBody>
          <a:bodyPr vert="horz" wrap="square" lIns="111557" tIns="55778" rIns="111557" bIns="55778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4390" y="6237605"/>
            <a:ext cx="267970" cy="267970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/>
        </p:spPr>
        <p:txBody>
          <a:bodyPr vert="horz" wrap="square" lIns="111557" tIns="55778" rIns="111557" bIns="55778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91360" y="5629910"/>
            <a:ext cx="5424170" cy="280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>
                <a:solidFill>
                  <a:schemeClr val="bg1"/>
                </a:solidFill>
              </a:rPr>
              <a:t>第</a:t>
            </a:r>
            <a:r>
              <a:rPr kumimoji="1" lang="en-US" altLang="zh-CN">
                <a:solidFill>
                  <a:schemeClr val="bg1"/>
                </a:solidFill>
              </a:rPr>
              <a:t>4</a:t>
            </a:r>
            <a:r>
              <a:rPr kumimoji="1" lang="zh-CN" altLang="en-US">
                <a:solidFill>
                  <a:schemeClr val="bg1"/>
                </a:solidFill>
              </a:rPr>
              <a:t>小组</a:t>
            </a:r>
            <a:r>
              <a:rPr kumimoji="1" lang="en-US" altLang="zh-CN">
                <a:solidFill>
                  <a:schemeClr val="bg1"/>
                </a:solidFill>
              </a:rPr>
              <a:t>      </a:t>
            </a:r>
            <a:r>
              <a:rPr kumimoji="1" lang="zh-CN" altLang="en-US">
                <a:solidFill>
                  <a:schemeClr val="bg1"/>
                </a:solidFill>
              </a:rPr>
              <a:t>干瑞麟</a:t>
            </a:r>
            <a:r>
              <a:rPr kumimoji="1" lang="en-US" altLang="zh-CN">
                <a:solidFill>
                  <a:schemeClr val="bg1"/>
                </a:solidFill>
              </a:rPr>
              <a:t>  </a:t>
            </a:r>
            <a:r>
              <a:rPr kumimoji="1" lang="zh-CN" altLang="en-US">
                <a:solidFill>
                  <a:schemeClr val="bg1"/>
                </a:solidFill>
              </a:rPr>
              <a:t>白峰瑜</a:t>
            </a:r>
            <a:r>
              <a:rPr kumimoji="1" lang="en-US" altLang="zh-CN">
                <a:solidFill>
                  <a:schemeClr val="bg1"/>
                </a:solidFill>
              </a:rPr>
              <a:t>  </a:t>
            </a:r>
            <a:r>
              <a:rPr kumimoji="1" lang="zh-CN" altLang="en-US">
                <a:solidFill>
                  <a:schemeClr val="bg1"/>
                </a:solidFill>
              </a:rPr>
              <a:t>洪浩洋</a:t>
            </a:r>
            <a:r>
              <a:rPr kumimoji="1" lang="en-US" altLang="zh-CN">
                <a:solidFill>
                  <a:schemeClr val="bg1"/>
                </a:solidFill>
              </a:rPr>
              <a:t>  </a:t>
            </a:r>
            <a:r>
              <a:rPr kumimoji="1" lang="zh-CN" altLang="en-US">
                <a:solidFill>
                  <a:schemeClr val="bg1"/>
                </a:solidFill>
              </a:rPr>
              <a:t>胡家润</a:t>
            </a:r>
            <a:r>
              <a:rPr kumimoji="1" lang="en-US" altLang="zh-CN">
                <a:solidFill>
                  <a:schemeClr val="bg1"/>
                </a:solidFill>
              </a:rPr>
              <a:t>  </a:t>
            </a:r>
            <a:endParaRPr kumimoji="1" lang="en-US" altLang="zh-CN">
              <a:solidFill>
                <a:schemeClr val="bg1"/>
              </a:solidFill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94297" y="5624250"/>
            <a:ext cx="899351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71399" y="6224960"/>
            <a:ext cx="679552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897380" y="6237605"/>
            <a:ext cx="1173480" cy="276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2025.5.13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94297" y="1783955"/>
            <a:ext cx="6638962" cy="5563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2025-POWERPOINT DESIGN 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194297" y="2344806"/>
            <a:ext cx="8770166" cy="2420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Byte Harmonic</a:t>
            </a:r>
            <a:endParaRPr kumimoji="1" lang="en-US" altLang="zh-CN" sz="61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6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本地音乐播放器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8448" y="1637532"/>
            <a:ext cx="3240000" cy="4258521"/>
          </a:xfrm>
          <a:prstGeom prst="roundRect">
            <a:avLst>
              <a:gd name="adj" fmla="val 4833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58448" y="2994606"/>
            <a:ext cx="2880000" cy="6996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初始化与加载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58448" y="4063179"/>
            <a:ext cx="2880000" cy="1583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初始化 Service 与定时器，从数据库加载歌曲及歌词文件，为播放做好准备。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06284" y="2026317"/>
            <a:ext cx="784328" cy="78432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090399" y="3811475"/>
            <a:ext cx="616098" cy="0"/>
          </a:xfrm>
          <a:prstGeom prst="line">
            <a:avLst/>
          </a:prstGeom>
          <a:noFill/>
          <a:ln w="38100" cap="sq">
            <a:solidFill>
              <a:schemeClr val="bg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4469650" y="1335791"/>
            <a:ext cx="3240000" cy="4258521"/>
          </a:xfrm>
          <a:prstGeom prst="roundRect">
            <a:avLst>
              <a:gd name="adj" fmla="val 4833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1397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49650" y="2662958"/>
            <a:ext cx="2880000" cy="7843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D7712C">
                        <a:alpha val="100000"/>
                      </a:srgbClr>
                    </a:gs>
                    <a:gs pos="100000">
                      <a:srgbClr val="A3541F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播放与定时更新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49650" y="3761438"/>
            <a:ext cx="2880000" cy="1583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SetPlaylist → PlayPlaylist，自动切换模式，Timer 定时更新歌词及进度显示，确保播放流畅。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84413" y="1724576"/>
            <a:ext cx="810474" cy="78432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5781601" y="3509734"/>
            <a:ext cx="616098" cy="0"/>
          </a:xfrm>
          <a:prstGeom prst="line">
            <a:avLst/>
          </a:prstGeom>
          <a:noFill/>
          <a:ln w="381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8160852" y="1670088"/>
            <a:ext cx="3240000" cy="4258521"/>
          </a:xfrm>
          <a:prstGeom prst="roundRect">
            <a:avLst>
              <a:gd name="adj" fmla="val 4833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40852" y="3046370"/>
            <a:ext cx="2880000" cy="6996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播放控制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40852" y="4095734"/>
            <a:ext cx="2880000" cy="15506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实现暂停、恢复、跳转至指定时间、播放下一首、上一首等功能，通过事件驱动控制播放。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32914" y="2058873"/>
            <a:ext cx="895876" cy="784328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9472803" y="3844031"/>
            <a:ext cx="616098" cy="0"/>
          </a:xfrm>
          <a:prstGeom prst="line">
            <a:avLst/>
          </a:prstGeom>
          <a:noFill/>
          <a:ln w="38100" cap="sq">
            <a:solidFill>
              <a:schemeClr val="bg1"/>
            </a:solidFill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PlaybackService 业务流程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917637" y="1427202"/>
            <a:ext cx="3356463" cy="4465598"/>
          </a:xfrm>
          <a:prstGeom prst="roundRect">
            <a:avLst>
              <a:gd name="adj" fmla="val 3013"/>
            </a:avLst>
          </a:prstGeom>
          <a:solidFill>
            <a:schemeClr val="bg1"/>
          </a:solidFill>
          <a:ln w="12700" cap="sq">
            <a:solidFill>
              <a:schemeClr val="bg1">
                <a:lumMod val="95000"/>
              </a:schemeClr>
            </a:solidFill>
            <a:miter/>
          </a:ln>
          <a:effectLst>
            <a:outerShdw blurRad="228600" sx="98000" sy="98000" algn="ctr" rotWithShape="0">
              <a:schemeClr val="tx1">
                <a:lumMod val="75000"/>
                <a:lumOff val="25000"/>
                <a:alpha val="2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17637" y="1423361"/>
            <a:ext cx="3356463" cy="910783"/>
          </a:xfrm>
          <a:custGeom>
            <a:avLst/>
            <a:gdLst>
              <a:gd name="connsiteX0" fmla="*/ 104959 w 3483534"/>
              <a:gd name="connsiteY0" fmla="*/ 0 h 697102"/>
              <a:gd name="connsiteX1" fmla="*/ 3378575 w 3483534"/>
              <a:gd name="connsiteY1" fmla="*/ 0 h 697102"/>
              <a:gd name="connsiteX2" fmla="*/ 3483534 w 3483534"/>
              <a:gd name="connsiteY2" fmla="*/ 104959 h 697102"/>
              <a:gd name="connsiteX3" fmla="*/ 3483534 w 3483534"/>
              <a:gd name="connsiteY3" fmla="*/ 697102 h 697102"/>
              <a:gd name="connsiteX4" fmla="*/ 0 w 3483534"/>
              <a:gd name="connsiteY4" fmla="*/ 697102 h 697102"/>
              <a:gd name="connsiteX5" fmla="*/ 0 w 3483534"/>
              <a:gd name="connsiteY5" fmla="*/ 104959 h 697102"/>
              <a:gd name="connsiteX6" fmla="*/ 104959 w 3483534"/>
              <a:gd name="connsiteY6" fmla="*/ 0 h 697102"/>
            </a:gdLst>
            <a:ahLst/>
            <a:cxnLst/>
            <a:rect l="l" t="t" r="r" b="b"/>
            <a:pathLst>
              <a:path w="3483534" h="697102">
                <a:moveTo>
                  <a:pt x="104959" y="0"/>
                </a:moveTo>
                <a:lnTo>
                  <a:pt x="3378575" y="0"/>
                </a:lnTo>
                <a:cubicBezTo>
                  <a:pt x="3436542" y="0"/>
                  <a:pt x="3483534" y="46992"/>
                  <a:pt x="3483534" y="104959"/>
                </a:cubicBezTo>
                <a:lnTo>
                  <a:pt x="3483534" y="697102"/>
                </a:lnTo>
                <a:lnTo>
                  <a:pt x="0" y="697102"/>
                </a:lnTo>
                <a:lnTo>
                  <a:pt x="0" y="104959"/>
                </a:lnTo>
                <a:cubicBezTo>
                  <a:pt x="0" y="46992"/>
                  <a:pt x="46992" y="0"/>
                  <a:pt x="10495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10948" y="1503220"/>
            <a:ext cx="2954948" cy="7598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异步导入与搜索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12750" y="4178629"/>
            <a:ext cx="2978936" cy="1526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异步导入歌曲与搜索功能，避免界面卡顿，提升用户体验，使操作更加流畅。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214350" y="4031846"/>
            <a:ext cx="2763036" cy="0"/>
          </a:xfrm>
          <a:prstGeom prst="line">
            <a:avLst/>
          </a:prstGeom>
          <a:noFill/>
          <a:ln w="12700" cap="rnd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2991014" y="2583928"/>
            <a:ext cx="1209710" cy="1209710"/>
          </a:xfrm>
          <a:prstGeom prst="ellipse">
            <a:avLst/>
          </a:prstGeom>
          <a:gradFill>
            <a:gsLst>
              <a:gs pos="2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14300" dist="38100" dir="2700000" algn="tl" rotWithShape="0">
              <a:schemeClr val="tx1">
                <a:lumMod val="75000"/>
                <a:lumOff val="25000"/>
                <a:alpha val="22000"/>
              </a:schemeClr>
            </a:outerShdw>
          </a:effectLst>
        </p:spPr>
        <p:txBody>
          <a:bodyPr vert="horz" wrap="non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05200" y="1427202"/>
            <a:ext cx="3356463" cy="4464637"/>
          </a:xfrm>
          <a:prstGeom prst="roundRect">
            <a:avLst>
              <a:gd name="adj" fmla="val 3013"/>
            </a:avLst>
          </a:prstGeom>
          <a:solidFill>
            <a:schemeClr val="bg1"/>
          </a:solidFill>
          <a:ln w="12700" cap="sq">
            <a:solidFill>
              <a:schemeClr val="bg1">
                <a:lumMod val="95000"/>
              </a:schemeClr>
            </a:solidFill>
            <a:miter/>
          </a:ln>
          <a:effectLst>
            <a:outerShdw blurRad="228600" sx="98000" sy="98000" algn="ctr" rotWithShape="0">
              <a:schemeClr val="tx1">
                <a:lumMod val="75000"/>
                <a:lumOff val="25000"/>
                <a:alpha val="2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05200" y="1423361"/>
            <a:ext cx="3356463" cy="913439"/>
          </a:xfrm>
          <a:custGeom>
            <a:avLst/>
            <a:gdLst>
              <a:gd name="connsiteX0" fmla="*/ 104959 w 3483534"/>
              <a:gd name="connsiteY0" fmla="*/ 0 h 697102"/>
              <a:gd name="connsiteX1" fmla="*/ 3378575 w 3483534"/>
              <a:gd name="connsiteY1" fmla="*/ 0 h 697102"/>
              <a:gd name="connsiteX2" fmla="*/ 3483534 w 3483534"/>
              <a:gd name="connsiteY2" fmla="*/ 104959 h 697102"/>
              <a:gd name="connsiteX3" fmla="*/ 3483534 w 3483534"/>
              <a:gd name="connsiteY3" fmla="*/ 697102 h 697102"/>
              <a:gd name="connsiteX4" fmla="*/ 0 w 3483534"/>
              <a:gd name="connsiteY4" fmla="*/ 697102 h 697102"/>
              <a:gd name="connsiteX5" fmla="*/ 0 w 3483534"/>
              <a:gd name="connsiteY5" fmla="*/ 104959 h 697102"/>
              <a:gd name="connsiteX6" fmla="*/ 104959 w 3483534"/>
              <a:gd name="connsiteY6" fmla="*/ 0 h 697102"/>
            </a:gdLst>
            <a:ahLst/>
            <a:cxnLst/>
            <a:rect l="l" t="t" r="r" b="b"/>
            <a:pathLst>
              <a:path w="3483534" h="697102">
                <a:moveTo>
                  <a:pt x="104959" y="0"/>
                </a:moveTo>
                <a:lnTo>
                  <a:pt x="3378575" y="0"/>
                </a:lnTo>
                <a:cubicBezTo>
                  <a:pt x="3436542" y="0"/>
                  <a:pt x="3483534" y="46992"/>
                  <a:pt x="3483534" y="104959"/>
                </a:cubicBezTo>
                <a:lnTo>
                  <a:pt x="3483534" y="697102"/>
                </a:lnTo>
                <a:lnTo>
                  <a:pt x="0" y="697102"/>
                </a:lnTo>
                <a:lnTo>
                  <a:pt x="0" y="104959"/>
                </a:lnTo>
                <a:cubicBezTo>
                  <a:pt x="0" y="46992"/>
                  <a:pt x="46992" y="0"/>
                  <a:pt x="10495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098511" y="1503220"/>
            <a:ext cx="2954948" cy="7598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GDI+ 自定义绘制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13013" y="4178629"/>
            <a:ext cx="2966236" cy="15236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 GDI+ 自定义绘制歌词高亮滚动、动态进度条等视觉效果，增强视觉表现力和界面动态效果。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7201913" y="4031846"/>
            <a:ext cx="2763036" cy="0"/>
          </a:xfrm>
          <a:prstGeom prst="line">
            <a:avLst/>
          </a:prstGeom>
          <a:noFill/>
          <a:ln w="12700" cap="rnd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7978577" y="2583928"/>
            <a:ext cx="1209710" cy="1209710"/>
          </a:xfrm>
          <a:prstGeom prst="ellipse">
            <a:avLst/>
          </a:prstGeom>
          <a:gradFill>
            <a:gsLst>
              <a:gs pos="2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14300" dist="38100" dir="2700000" algn="tl" rotWithShape="0">
              <a:schemeClr val="tx1">
                <a:lumMod val="75000"/>
                <a:lumOff val="25000"/>
                <a:alpha val="22000"/>
              </a:schemeClr>
            </a:outerShdw>
          </a:effectLst>
        </p:spPr>
        <p:txBody>
          <a:bodyPr vert="horz" wrap="non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390391" y="2954121"/>
            <a:ext cx="410955" cy="469324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48770" y="2976035"/>
            <a:ext cx="469324" cy="42549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5988601"/>
            <a:ext cx="12192000" cy="710536"/>
          </a:xfrm>
          <a:custGeom>
            <a:avLst/>
            <a:gdLst>
              <a:gd name="connsiteX0" fmla="*/ 0 w 12192000"/>
              <a:gd name="connsiteY0" fmla="*/ 0 h 2548005"/>
              <a:gd name="connsiteX1" fmla="*/ 168614 w 12192000"/>
              <a:gd name="connsiteY1" fmla="*/ 119903 h 2548005"/>
              <a:gd name="connsiteX2" fmla="*/ 6096001 w 12192000"/>
              <a:gd name="connsiteY2" fmla="*/ 1930469 h 2548005"/>
              <a:gd name="connsiteX3" fmla="*/ 12023389 w 12192000"/>
              <a:gd name="connsiteY3" fmla="*/ 119903 h 2548005"/>
              <a:gd name="connsiteX4" fmla="*/ 12192000 w 12192000"/>
              <a:gd name="connsiteY4" fmla="*/ 1 h 2548005"/>
              <a:gd name="connsiteX5" fmla="*/ 12192000 w 12192000"/>
              <a:gd name="connsiteY5" fmla="*/ 2548005 h 2548005"/>
              <a:gd name="connsiteX6" fmla="*/ 0 w 12192000"/>
              <a:gd name="connsiteY6" fmla="*/ 2548005 h 2548005"/>
            </a:gdLst>
            <a:ahLst/>
            <a:cxnLst/>
            <a:rect l="l" t="t" r="r" b="b"/>
            <a:pathLst>
              <a:path w="12192000" h="2548005">
                <a:moveTo>
                  <a:pt x="0" y="0"/>
                </a:moveTo>
                <a:lnTo>
                  <a:pt x="168614" y="119903"/>
                </a:lnTo>
                <a:cubicBezTo>
                  <a:pt x="1860621" y="1263000"/>
                  <a:pt x="3900363" y="1930469"/>
                  <a:pt x="6096001" y="1930469"/>
                </a:cubicBezTo>
                <a:cubicBezTo>
                  <a:pt x="8291639" y="1930469"/>
                  <a:pt x="10331382" y="1263000"/>
                  <a:pt x="12023389" y="119903"/>
                </a:cubicBezTo>
                <a:lnTo>
                  <a:pt x="12192000" y="1"/>
                </a:lnTo>
                <a:lnTo>
                  <a:pt x="12192000" y="2548005"/>
                </a:lnTo>
                <a:lnTo>
                  <a:pt x="0" y="254800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0" y="6149231"/>
            <a:ext cx="12192000" cy="710537"/>
          </a:xfrm>
          <a:custGeom>
            <a:avLst/>
            <a:gdLst>
              <a:gd name="connsiteX0" fmla="*/ 0 w 12192000"/>
              <a:gd name="connsiteY0" fmla="*/ 0 h 2548005"/>
              <a:gd name="connsiteX1" fmla="*/ 168614 w 12192000"/>
              <a:gd name="connsiteY1" fmla="*/ 119903 h 2548005"/>
              <a:gd name="connsiteX2" fmla="*/ 6096001 w 12192000"/>
              <a:gd name="connsiteY2" fmla="*/ 1930469 h 2548005"/>
              <a:gd name="connsiteX3" fmla="*/ 12023389 w 12192000"/>
              <a:gd name="connsiteY3" fmla="*/ 119903 h 2548005"/>
              <a:gd name="connsiteX4" fmla="*/ 12192000 w 12192000"/>
              <a:gd name="connsiteY4" fmla="*/ 1 h 2548005"/>
              <a:gd name="connsiteX5" fmla="*/ 12192000 w 12192000"/>
              <a:gd name="connsiteY5" fmla="*/ 2548005 h 2548005"/>
              <a:gd name="connsiteX6" fmla="*/ 0 w 12192000"/>
              <a:gd name="connsiteY6" fmla="*/ 2548005 h 2548005"/>
            </a:gdLst>
            <a:ahLst/>
            <a:cxnLst/>
            <a:rect l="l" t="t" r="r" b="b"/>
            <a:pathLst>
              <a:path w="12192000" h="2548005">
                <a:moveTo>
                  <a:pt x="0" y="0"/>
                </a:moveTo>
                <a:lnTo>
                  <a:pt x="168614" y="119903"/>
                </a:lnTo>
                <a:cubicBezTo>
                  <a:pt x="1860621" y="1263000"/>
                  <a:pt x="3900363" y="1930469"/>
                  <a:pt x="6096001" y="1930469"/>
                </a:cubicBezTo>
                <a:cubicBezTo>
                  <a:pt x="8291639" y="1930469"/>
                  <a:pt x="10331382" y="1263000"/>
                  <a:pt x="12023389" y="119903"/>
                </a:cubicBezTo>
                <a:lnTo>
                  <a:pt x="12192000" y="1"/>
                </a:lnTo>
                <a:lnTo>
                  <a:pt x="12192000" y="2548005"/>
                </a:lnTo>
                <a:lnTo>
                  <a:pt x="0" y="254800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53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设计创新点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2411" y="145732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629" y="1856050"/>
            <a:ext cx="2181401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58775" y="952719"/>
            <a:ext cx="1164847" cy="1918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18097" y="2871712"/>
            <a:ext cx="7962900" cy="20898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用户管理与搜索管理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4848501" flipH="1">
            <a:off x="219113" y="4060069"/>
            <a:ext cx="2602017" cy="2529902"/>
          </a:xfrm>
          <a:custGeom>
            <a:avLst/>
            <a:gdLst/>
            <a:ahLst/>
            <a:cxnLst/>
            <a:rect l="0" t="0" r="0" b="0"/>
            <a:pathLst>
              <a:path w="5649796" h="5493213">
                <a:moveTo>
                  <a:pt x="2893873" y="2727"/>
                </a:moveTo>
                <a:cubicBezTo>
                  <a:pt x="2014456" y="111853"/>
                  <a:pt x="1103179" y="540557"/>
                  <a:pt x="501243" y="1128323"/>
                </a:cubicBezTo>
                <a:cubicBezTo>
                  <a:pt x="348365" y="1277603"/>
                  <a:pt x="231618" y="1420873"/>
                  <a:pt x="170957" y="1533644"/>
                </a:cubicBezTo>
                <a:cubicBezTo>
                  <a:pt x="141964" y="1587544"/>
                  <a:pt x="99347" y="1664696"/>
                  <a:pt x="76254" y="1705094"/>
                </a:cubicBezTo>
                <a:cubicBezTo>
                  <a:pt x="26585" y="1791980"/>
                  <a:pt x="1821" y="1912468"/>
                  <a:pt x="714" y="2072641"/>
                </a:cubicBezTo>
                <a:cubicBezTo>
                  <a:pt x="0" y="2175895"/>
                  <a:pt x="3341" y="2191488"/>
                  <a:pt x="42180" y="2266173"/>
                </a:cubicBezTo>
                <a:cubicBezTo>
                  <a:pt x="104394" y="2385806"/>
                  <a:pt x="208976" y="2482428"/>
                  <a:pt x="344125" y="2545138"/>
                </a:cubicBezTo>
                <a:cubicBezTo>
                  <a:pt x="503622" y="2619145"/>
                  <a:pt x="690123" y="2670490"/>
                  <a:pt x="858052" y="2686624"/>
                </a:cubicBezTo>
                <a:cubicBezTo>
                  <a:pt x="1163919" y="2716011"/>
                  <a:pt x="1392354" y="2847686"/>
                  <a:pt x="1581085" y="3103396"/>
                </a:cubicBezTo>
                <a:cubicBezTo>
                  <a:pt x="1759179" y="3344694"/>
                  <a:pt x="1819176" y="3467915"/>
                  <a:pt x="2083079" y="4134393"/>
                </a:cubicBezTo>
                <a:cubicBezTo>
                  <a:pt x="2170203" y="4354421"/>
                  <a:pt x="2280480" y="4614453"/>
                  <a:pt x="2328141" y="4712243"/>
                </a:cubicBezTo>
                <a:cubicBezTo>
                  <a:pt x="2529878" y="5126170"/>
                  <a:pt x="2744221" y="5354875"/>
                  <a:pt x="3024704" y="5455477"/>
                </a:cubicBezTo>
                <a:cubicBezTo>
                  <a:pt x="3128826" y="5492824"/>
                  <a:pt x="3132608" y="5493212"/>
                  <a:pt x="3329504" y="5486744"/>
                </a:cubicBezTo>
                <a:cubicBezTo>
                  <a:pt x="3629021" y="5476905"/>
                  <a:pt x="3833895" y="5426395"/>
                  <a:pt x="4100373" y="5296691"/>
                </a:cubicBezTo>
                <a:cubicBezTo>
                  <a:pt x="4531529" y="5086833"/>
                  <a:pt x="4999455" y="4649642"/>
                  <a:pt x="5196837" y="4272247"/>
                </a:cubicBezTo>
                <a:cubicBezTo>
                  <a:pt x="5231012" y="4206905"/>
                  <a:pt x="5288222" y="4106244"/>
                  <a:pt x="5323970" y="4048555"/>
                </a:cubicBezTo>
                <a:cubicBezTo>
                  <a:pt x="5359719" y="3990867"/>
                  <a:pt x="5408443" y="3887997"/>
                  <a:pt x="5432245" y="3819955"/>
                </a:cubicBezTo>
                <a:cubicBezTo>
                  <a:pt x="5456048" y="3751913"/>
                  <a:pt x="5501698" y="3627008"/>
                  <a:pt x="5533689" y="3542389"/>
                </a:cubicBezTo>
                <a:cubicBezTo>
                  <a:pt x="5626372" y="3297235"/>
                  <a:pt x="5648576" y="3132784"/>
                  <a:pt x="5649237" y="2686593"/>
                </a:cubicBezTo>
                <a:cubicBezTo>
                  <a:pt x="5649795" y="2310090"/>
                  <a:pt x="5648387" y="2296090"/>
                  <a:pt x="5584746" y="2045243"/>
                </a:cubicBezTo>
                <a:cubicBezTo>
                  <a:pt x="5459694" y="1552338"/>
                  <a:pt x="5192801" y="1084804"/>
                  <a:pt x="4825019" y="714380"/>
                </a:cubicBezTo>
                <a:cubicBezTo>
                  <a:pt x="4598482" y="486217"/>
                  <a:pt x="4398324" y="341501"/>
                  <a:pt x="4111035" y="198165"/>
                </a:cubicBezTo>
                <a:cubicBezTo>
                  <a:pt x="3833688" y="59789"/>
                  <a:pt x="3597551" y="8993"/>
                  <a:pt x="3201203" y="2446"/>
                </a:cubicBezTo>
                <a:cubicBezTo>
                  <a:pt x="3053127" y="0"/>
                  <a:pt x="2914828" y="126"/>
                  <a:pt x="2893873" y="2727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16666" y="1430853"/>
            <a:ext cx="224704" cy="34330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>
            <a:off x="830049" y="2147187"/>
            <a:ext cx="348716" cy="228246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98544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890284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24783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支持账号- 密码注册与登录，为用户提供便捷的账户管理服务。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202753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用户注册与登录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70676" y="1430853"/>
            <a:ext cx="224704" cy="343305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1">
            <a:off x="4384060" y="2147187"/>
            <a:ext cx="348716" cy="228246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4152555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4444294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778793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普通用户与管理员权限分级，管理员拥有额外的曲库导入与编辑权限，保证系统操作的安全性与合理性。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56763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权限分级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624688" y="1430853"/>
            <a:ext cx="224704" cy="34330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 flipH="1">
            <a:off x="7938071" y="2147187"/>
            <a:ext cx="348716" cy="228246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7706566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7998306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32804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提供收藏、历史记录、个性化歌单等服务，满足用户个性化需求，提升用户粘性。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10775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个性化服务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21048501" flipH="1">
            <a:off x="10948861" y="4732264"/>
            <a:ext cx="1042331" cy="1013442"/>
          </a:xfrm>
          <a:custGeom>
            <a:avLst/>
            <a:gdLst/>
            <a:ahLst/>
            <a:cxnLst/>
            <a:rect l="0" t="0" r="0" b="0"/>
            <a:pathLst>
              <a:path w="5649796" h="5493213">
                <a:moveTo>
                  <a:pt x="2893873" y="2727"/>
                </a:moveTo>
                <a:cubicBezTo>
                  <a:pt x="2014456" y="111853"/>
                  <a:pt x="1103179" y="540557"/>
                  <a:pt x="501243" y="1128323"/>
                </a:cubicBezTo>
                <a:cubicBezTo>
                  <a:pt x="348365" y="1277603"/>
                  <a:pt x="231618" y="1420873"/>
                  <a:pt x="170957" y="1533644"/>
                </a:cubicBezTo>
                <a:cubicBezTo>
                  <a:pt x="141964" y="1587544"/>
                  <a:pt x="99347" y="1664696"/>
                  <a:pt x="76254" y="1705094"/>
                </a:cubicBezTo>
                <a:cubicBezTo>
                  <a:pt x="26585" y="1791980"/>
                  <a:pt x="1821" y="1912468"/>
                  <a:pt x="714" y="2072641"/>
                </a:cubicBezTo>
                <a:cubicBezTo>
                  <a:pt x="0" y="2175895"/>
                  <a:pt x="3341" y="2191488"/>
                  <a:pt x="42180" y="2266173"/>
                </a:cubicBezTo>
                <a:cubicBezTo>
                  <a:pt x="104394" y="2385806"/>
                  <a:pt x="208976" y="2482428"/>
                  <a:pt x="344125" y="2545138"/>
                </a:cubicBezTo>
                <a:cubicBezTo>
                  <a:pt x="503622" y="2619145"/>
                  <a:pt x="690123" y="2670490"/>
                  <a:pt x="858052" y="2686624"/>
                </a:cubicBezTo>
                <a:cubicBezTo>
                  <a:pt x="1163919" y="2716011"/>
                  <a:pt x="1392354" y="2847686"/>
                  <a:pt x="1581085" y="3103396"/>
                </a:cubicBezTo>
                <a:cubicBezTo>
                  <a:pt x="1759179" y="3344694"/>
                  <a:pt x="1819176" y="3467915"/>
                  <a:pt x="2083079" y="4134393"/>
                </a:cubicBezTo>
                <a:cubicBezTo>
                  <a:pt x="2170203" y="4354421"/>
                  <a:pt x="2280480" y="4614453"/>
                  <a:pt x="2328141" y="4712243"/>
                </a:cubicBezTo>
                <a:cubicBezTo>
                  <a:pt x="2529878" y="5126170"/>
                  <a:pt x="2744221" y="5354875"/>
                  <a:pt x="3024704" y="5455477"/>
                </a:cubicBezTo>
                <a:cubicBezTo>
                  <a:pt x="3128826" y="5492824"/>
                  <a:pt x="3132608" y="5493212"/>
                  <a:pt x="3329504" y="5486744"/>
                </a:cubicBezTo>
                <a:cubicBezTo>
                  <a:pt x="3629021" y="5476905"/>
                  <a:pt x="3833895" y="5426395"/>
                  <a:pt x="4100373" y="5296691"/>
                </a:cubicBezTo>
                <a:cubicBezTo>
                  <a:pt x="4531529" y="5086833"/>
                  <a:pt x="4999455" y="4649642"/>
                  <a:pt x="5196837" y="4272247"/>
                </a:cubicBezTo>
                <a:cubicBezTo>
                  <a:pt x="5231012" y="4206905"/>
                  <a:pt x="5288222" y="4106244"/>
                  <a:pt x="5323970" y="4048555"/>
                </a:cubicBezTo>
                <a:cubicBezTo>
                  <a:pt x="5359719" y="3990867"/>
                  <a:pt x="5408443" y="3887997"/>
                  <a:pt x="5432245" y="3819955"/>
                </a:cubicBezTo>
                <a:cubicBezTo>
                  <a:pt x="5456048" y="3751913"/>
                  <a:pt x="5501698" y="3627008"/>
                  <a:pt x="5533689" y="3542389"/>
                </a:cubicBezTo>
                <a:cubicBezTo>
                  <a:pt x="5626372" y="3297235"/>
                  <a:pt x="5648576" y="3132784"/>
                  <a:pt x="5649237" y="2686593"/>
                </a:cubicBezTo>
                <a:cubicBezTo>
                  <a:pt x="5649795" y="2310090"/>
                  <a:pt x="5648387" y="2296090"/>
                  <a:pt x="5584746" y="2045243"/>
                </a:cubicBezTo>
                <a:cubicBezTo>
                  <a:pt x="5459694" y="1552338"/>
                  <a:pt x="5192801" y="1084804"/>
                  <a:pt x="4825019" y="714380"/>
                </a:cubicBezTo>
                <a:cubicBezTo>
                  <a:pt x="4598482" y="486217"/>
                  <a:pt x="4398324" y="341501"/>
                  <a:pt x="4111035" y="198165"/>
                </a:cubicBezTo>
                <a:cubicBezTo>
                  <a:pt x="3833688" y="59789"/>
                  <a:pt x="3597551" y="8993"/>
                  <a:pt x="3201203" y="2446"/>
                </a:cubicBezTo>
                <a:cubicBezTo>
                  <a:pt x="3053127" y="0"/>
                  <a:pt x="2914828" y="126"/>
                  <a:pt x="2893873" y="2727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用户系统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67980" y="1886673"/>
            <a:ext cx="3550920" cy="3935554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074920" y="1886673"/>
            <a:ext cx="3228340" cy="3935554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>
            <a:off x="4037107" y="3250977"/>
            <a:ext cx="1206946" cy="1206946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189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48041" y="4791919"/>
            <a:ext cx="1365812" cy="120376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7F7F7F">
                    <a:alpha val="9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954229" y="4791919"/>
            <a:ext cx="1365812" cy="120376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7F7F7F">
                    <a:alpha val="9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21200" y="3823970"/>
            <a:ext cx="548640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700000">
            <a:off x="4776950" y="3695103"/>
            <a:ext cx="441937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900000" flipV="1">
            <a:off x="4776518" y="3953243"/>
            <a:ext cx="442800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1574800"/>
            <a:ext cx="4033520" cy="4559300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865120" y="4886959"/>
            <a:ext cx="1741604" cy="15022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D7712C">
                    <a:alpha val="9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360670" y="2230249"/>
            <a:ext cx="2631440" cy="76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搜索历史记录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60670" y="3083689"/>
            <a:ext cx="2631440" cy="23679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记录用户搜索关键词，支持展示历史记录列表，方便用户回顾与再次搜索。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625840" y="2230249"/>
            <a:ext cx="2631440" cy="76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异步查询与优化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25840" y="3083689"/>
            <a:ext cx="2631440" cy="23679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采用异步查询 + LINQ 优化查询效率，提高搜索速度，提升用户体验。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0110" y="1834008"/>
            <a:ext cx="3594100" cy="8482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多维度搜索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80110" y="2727960"/>
            <a:ext cx="3594100" cy="31089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支持按歌曲名、歌手等多维度搜索，帮助用户快速找到喜爱的歌曲。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搜索功能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494578"/>
            <a:ext cx="12192000" cy="363422"/>
          </a:xfrm>
          <a:prstGeom prst="rect">
            <a:avLst/>
          </a:prstGeom>
          <a:gradFill>
            <a:gsLst>
              <a:gs pos="29000">
                <a:schemeClr val="accent1">
                  <a:alpha val="67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41425" y="1714653"/>
            <a:ext cx="3522020" cy="4153712"/>
          </a:xfrm>
          <a:prstGeom prst="roundRect">
            <a:avLst>
              <a:gd name="adj" fmla="val 1226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9525" cap="sq">
            <a:solidFill>
              <a:schemeClr val="accent1">
                <a:lumMod val="40000"/>
                <a:lumOff val="6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58198" y="1714653"/>
            <a:ext cx="3522020" cy="4153712"/>
          </a:xfrm>
          <a:prstGeom prst="roundRect">
            <a:avLst>
              <a:gd name="adj" fmla="val 1226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9525" cap="sq">
            <a:solidFill>
              <a:schemeClr val="accent1">
                <a:lumMod val="40000"/>
                <a:lumOff val="6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96880" y="1714653"/>
            <a:ext cx="3522020" cy="4153712"/>
          </a:xfrm>
          <a:prstGeom prst="roundRect">
            <a:avLst>
              <a:gd name="adj" fmla="val 1226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9525" cap="sq">
            <a:solidFill>
              <a:schemeClr val="accent1">
                <a:lumMod val="40000"/>
                <a:lumOff val="6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1190" y="2132315"/>
            <a:ext cx="3346581" cy="3289399"/>
          </a:xfrm>
          <a:prstGeom prst="rect">
            <a:avLst/>
          </a:prstGeom>
          <a:noFill/>
          <a:ln>
            <a:noFill/>
          </a:ln>
        </p:spPr>
        <p:txBody>
          <a:bodyPr vert="horz" wrap="square" lIns="3600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搜索框支持自动补全与历史回显功能，方便用户快速输入搜索关键词，提升搜索便捷性。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20032" y="2132315"/>
            <a:ext cx="3346581" cy="3289399"/>
          </a:xfrm>
          <a:prstGeom prst="rect">
            <a:avLst/>
          </a:prstGeom>
          <a:noFill/>
          <a:ln>
            <a:noFill/>
          </a:ln>
        </p:spPr>
        <p:txBody>
          <a:bodyPr vert="horz" wrap="square" lIns="3600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搜索结果支持标签筛选交互，用户可通过标签快速筛选出符合条件的歌曲，提高搜索精准度。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46645" y="2154111"/>
            <a:ext cx="3346581" cy="3289399"/>
          </a:xfrm>
          <a:prstGeom prst="rect">
            <a:avLst/>
          </a:prstGeom>
          <a:noFill/>
          <a:ln>
            <a:noFill/>
          </a:ln>
        </p:spPr>
        <p:txBody>
          <a:bodyPr vert="horz" wrap="square" lIns="3600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采用统一服务化接口设计，便于功能扩展与维护，提高系统的可扩展性与可维护性。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1190" y="1714653"/>
            <a:ext cx="3346581" cy="40032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3600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D7712C">
                        <a:alpha val="100000"/>
                      </a:srgbClr>
                    </a:gs>
                    <a:gs pos="100000">
                      <a:srgbClr val="A3541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搜索框自动补全与历史回显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32384" y="1714653"/>
            <a:ext cx="3346581" cy="40032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3600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D7712C">
                        <a:alpha val="100000"/>
                      </a:srgbClr>
                    </a:gs>
                    <a:gs pos="100000">
                      <a:srgbClr val="A3541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搜索结果标签筛选交互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46645" y="1734220"/>
            <a:ext cx="3346581" cy="40032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3600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D7712C">
                        <a:alpha val="100000"/>
                      </a:srgbClr>
                    </a:gs>
                    <a:gs pos="100000">
                      <a:srgbClr val="A3541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统一服务化接口设计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创新与优化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2411" y="145732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629" y="1856050"/>
            <a:ext cx="2181401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58775" y="952719"/>
            <a:ext cx="1164847" cy="1918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86652" y="2421497"/>
            <a:ext cx="7962900" cy="20898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曲库管理与歌单管理</a:t>
            </a:r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487170" y="4560570"/>
            <a:ext cx="4064000" cy="287020"/>
          </a:xfrm>
          <a:prstGeom prst="rect">
            <a:avLst/>
          </a:prstGeom>
        </p:spPr>
        <p:txBody>
          <a:bodyPr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功能负责人：洪浩洋</a:t>
            </a:r>
            <a:endParaRPr lang="zh-CN" altLang="en-US" sz="14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1239130" y="4578537"/>
            <a:ext cx="248387" cy="26906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/>
        </p:spPr>
        <p:txBody>
          <a:bodyPr vert="horz" wrap="square" lIns="111557" tIns="55778" rIns="111557" bIns="55778" rtlCol="0" anchor="ctr"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316455" y="1209634"/>
            <a:ext cx="1080000" cy="18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677545" y="2363939"/>
            <a:ext cx="1080000" cy="252217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030968" y="3522429"/>
            <a:ext cx="1080000" cy="32290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7051" y="1824941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79230" y="3340337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86076" y="4852249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87232" y="2004095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支持本地音频与歌词文件导入/导出，方便用户管理音乐资源。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87232" y="1582177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文件导入与导出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09411" y="3506947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支持为歌曲设置标签，通过标签分类筛选，用户可快速找到感兴趣的歌曲。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709411" y="3085029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标签分类管理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416257" y="5017075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批量导入仅限管理员，保证资源安全性，防止未经授权的用户随意导入歌曲，维护曲库的稳定与安全。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16257" y="4596941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权限控制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曲库管理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38161"/>
            <a:ext cx="3460455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44315" y="2825472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支持新建、导入、导出歌单，用户可自由管理歌单，方便歌曲分类与收藏。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58092" y="1538161"/>
            <a:ext cx="3461786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580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42673" y="2825470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支持添加、删除歌单内歌曲，用户可根据需求调整歌单内容，满足个性化需求。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42673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歌单内容管理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57114" y="1538161"/>
            <a:ext cx="3461786" cy="4199313"/>
          </a:xfrm>
          <a:prstGeom prst="roundRect">
            <a:avLst>
              <a:gd name="adj" fmla="val 2269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81000" dist="127000" dir="2700000" algn="tl" rotWithShape="0">
              <a:schemeClr val="tx1">
                <a:lumMod val="85000"/>
                <a:lumOff val="15000"/>
                <a:alpha val="15000"/>
              </a:schemeClr>
            </a:outerShdw>
          </a:effectLst>
        </p:spPr>
        <p:txBody>
          <a:bodyPr vert="horz" wrap="square" lIns="38102" tIns="38102" rIns="38102" bIns="3810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41695" y="2825470"/>
            <a:ext cx="3092623" cy="25840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提供歌单分享链接功能，支持公开与私有模式，方便用户分享歌单，增强用户互动性。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37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41695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分享链接功能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9692" y="1526926"/>
            <a:ext cx="3461786" cy="1100614"/>
          </a:xfrm>
          <a:custGeom>
            <a:avLst/>
            <a:gdLst>
              <a:gd name="T0" fmla="*/ 2147483646 w 21600"/>
              <a:gd name="T1" fmla="*/ 1893004841 h 21600"/>
              <a:gd name="T2" fmla="*/ 2147483646 w 21600"/>
              <a:gd name="T3" fmla="*/ 1893004841 h 21600"/>
              <a:gd name="T4" fmla="*/ 2147483646 w 21600"/>
              <a:gd name="T5" fmla="*/ 1893004841 h 21600"/>
              <a:gd name="T6" fmla="*/ 2147483646 w 21600"/>
              <a:gd name="T7" fmla="*/ 189300484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/>
            <a:rect l="0" t="0" r="r" b="b"/>
            <a:pathLst>
              <a:path w="21600" h="21600" extrusionOk="0">
                <a:moveTo>
                  <a:pt x="749" y="0"/>
                </a:moveTo>
                <a:lnTo>
                  <a:pt x="20851" y="0"/>
                </a:lnTo>
                <a:cubicBezTo>
                  <a:pt x="20959" y="0"/>
                  <a:pt x="21039" y="0"/>
                  <a:pt x="21108" y="21"/>
                </a:cubicBezTo>
                <a:cubicBezTo>
                  <a:pt x="21177" y="42"/>
                  <a:pt x="21233" y="83"/>
                  <a:pt x="21291" y="167"/>
                </a:cubicBezTo>
                <a:cubicBezTo>
                  <a:pt x="21354" y="272"/>
                  <a:pt x="21411" y="438"/>
                  <a:pt x="21457" y="649"/>
                </a:cubicBezTo>
                <a:cubicBezTo>
                  <a:pt x="21504" y="861"/>
                  <a:pt x="21540" y="1118"/>
                  <a:pt x="21563" y="1406"/>
                </a:cubicBezTo>
                <a:cubicBezTo>
                  <a:pt x="21582" y="1670"/>
                  <a:pt x="21591" y="1925"/>
                  <a:pt x="21595" y="2239"/>
                </a:cubicBezTo>
                <a:cubicBezTo>
                  <a:pt x="21600" y="2552"/>
                  <a:pt x="21600" y="2924"/>
                  <a:pt x="21600" y="3420"/>
                </a:cubicBezTo>
                <a:lnTo>
                  <a:pt x="21600" y="21600"/>
                </a:lnTo>
                <a:lnTo>
                  <a:pt x="0" y="21585"/>
                </a:lnTo>
                <a:lnTo>
                  <a:pt x="0" y="3405"/>
                </a:lnTo>
                <a:cubicBezTo>
                  <a:pt x="0" y="2917"/>
                  <a:pt x="0" y="2549"/>
                  <a:pt x="5" y="2237"/>
                </a:cubicBezTo>
                <a:cubicBezTo>
                  <a:pt x="9" y="1925"/>
                  <a:pt x="18" y="1670"/>
                  <a:pt x="37" y="1406"/>
                </a:cubicBezTo>
                <a:cubicBezTo>
                  <a:pt x="60" y="1118"/>
                  <a:pt x="96" y="861"/>
                  <a:pt x="143" y="649"/>
                </a:cubicBezTo>
                <a:cubicBezTo>
                  <a:pt x="189" y="438"/>
                  <a:pt x="246" y="272"/>
                  <a:pt x="309" y="167"/>
                </a:cubicBezTo>
                <a:cubicBezTo>
                  <a:pt x="367" y="83"/>
                  <a:pt x="423" y="42"/>
                  <a:pt x="492" y="21"/>
                </a:cubicBezTo>
                <a:cubicBezTo>
                  <a:pt x="561" y="0"/>
                  <a:pt x="643" y="0"/>
                  <a:pt x="752" y="0"/>
                </a:cubicBezTo>
                <a:lnTo>
                  <a:pt x="749" y="0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4315" y="1564633"/>
            <a:ext cx="3092623" cy="102520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歌单操作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歌单管理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794" y="1315258"/>
            <a:ext cx="4003759" cy="400375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87493" y="2981084"/>
            <a:ext cx="863886" cy="863886"/>
          </a:xfrm>
          <a:prstGeom prst="ellipse">
            <a:avLst/>
          </a:prstGeom>
          <a:gradFill>
            <a:gsLst>
              <a:gs pos="28000">
                <a:schemeClr val="accent2"/>
              </a:gs>
              <a:gs pos="76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36239" y="2933128"/>
            <a:ext cx="966394" cy="966394"/>
          </a:xfrm>
          <a:prstGeom prst="ellipse">
            <a:avLst/>
          </a:prstGeom>
          <a:noFill/>
          <a:ln w="12700" cap="flat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896575" y="2431496"/>
            <a:ext cx="45720" cy="4572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76200" algn="ctr" rotWithShape="0">
              <a:schemeClr val="accent1">
                <a:lumMod val="20000"/>
                <a:lumOff val="8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896575" y="4370315"/>
            <a:ext cx="45720" cy="4572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76200" algn="ctr" rotWithShape="0">
              <a:schemeClr val="accent2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1890217" y="2496146"/>
            <a:ext cx="1855238" cy="1855238"/>
          </a:xfrm>
          <a:prstGeom prst="ellipse">
            <a:avLst/>
          </a:prstGeom>
          <a:noFill/>
          <a:ln w="12700" cap="flat"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43804" y="1384182"/>
            <a:ext cx="587948" cy="587946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6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7372" y="1485195"/>
            <a:ext cx="440810" cy="385922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43804" y="3129794"/>
            <a:ext cx="587948" cy="587946"/>
          </a:xfrm>
          <a:prstGeom prst="ellipse">
            <a:avLst/>
          </a:prstGeom>
          <a:gradFill>
            <a:gsLst>
              <a:gs pos="28000">
                <a:schemeClr val="accent1">
                  <a:lumMod val="40000"/>
                  <a:lumOff val="60000"/>
                </a:schemeClr>
              </a:gs>
              <a:gs pos="76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65641" y="3251631"/>
            <a:ext cx="344274" cy="34427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43804" y="4875404"/>
            <a:ext cx="587948" cy="587946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6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3745455" y="3423765"/>
            <a:ext cx="596749" cy="2"/>
          </a:xfrm>
          <a:prstGeom prst="straightConnector1">
            <a:avLst/>
          </a:prstGeom>
          <a:noFill/>
          <a:ln w="38100" cap="sq">
            <a:solidFill>
              <a:schemeClr val="accent1"/>
            </a:solidFill>
            <a:prstDash val="sysDot"/>
            <a:miter/>
            <a:tailEnd type="triangle"/>
          </a:ln>
        </p:spPr>
      </p:cxnSp>
      <p:cxnSp>
        <p:nvCxnSpPr>
          <p:cNvPr id="15" name="标题 1"/>
          <p:cNvCxnSpPr/>
          <p:nvPr/>
        </p:nvCxnSpPr>
        <p:spPr>
          <a:xfrm flipV="1">
            <a:off x="3473762" y="1678155"/>
            <a:ext cx="868442" cy="1089684"/>
          </a:xfrm>
          <a:prstGeom prst="straightConnector1">
            <a:avLst/>
          </a:prstGeom>
          <a:noFill/>
          <a:ln w="38100" cap="sq">
            <a:solidFill>
              <a:schemeClr val="accent2"/>
            </a:solidFill>
            <a:prstDash val="sysDot"/>
            <a:miter/>
            <a:tailEnd type="triangle"/>
          </a:ln>
        </p:spPr>
      </p:cxnSp>
      <p:cxnSp>
        <p:nvCxnSpPr>
          <p:cNvPr id="16" name="标题 1"/>
          <p:cNvCxnSpPr/>
          <p:nvPr/>
        </p:nvCxnSpPr>
        <p:spPr>
          <a:xfrm>
            <a:off x="3473762" y="4079691"/>
            <a:ext cx="868442" cy="1089686"/>
          </a:xfrm>
          <a:prstGeom prst="straightConnector1">
            <a:avLst/>
          </a:prstGeom>
          <a:noFill/>
          <a:ln w="38100" cap="sq">
            <a:solidFill>
              <a:schemeClr val="accent2"/>
            </a:solidFill>
            <a:prstDash val="sysDot"/>
            <a:miter/>
            <a:tailEnd type="triangle"/>
          </a:ln>
        </p:spPr>
      </p:cxnSp>
      <p:sp>
        <p:nvSpPr>
          <p:cNvPr id="17" name="标题 1"/>
          <p:cNvSpPr txBox="1"/>
          <p:nvPr/>
        </p:nvSpPr>
        <p:spPr>
          <a:xfrm flipH="1" flipV="1">
            <a:off x="4565641" y="5002793"/>
            <a:ext cx="344274" cy="33316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867740" y="5455004"/>
            <a:ext cx="1990331" cy="199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27445" y="1278968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94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556670" y="1368383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多表关联设计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27445" y="3013233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4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556670" y="3102648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复合主键设计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27445" y="4747498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94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556670" y="4836913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满足个性化需求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342371" y="2134756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数据库采用多表关联设计，包括 Songs、Tags、SongTags、SonglistSongs 等表，实现数据的高效存储与管理。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342371" y="3869021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采用复合主键设计保证数据唯一性，避免数据重复，确保数据的准确性和完整性。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342371" y="5603285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搜索历史与收藏表完善用户个性化需求，记录用户行为，为用户提供更加个性化的服务。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数据库设计亮点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989549" y="372218"/>
            <a:ext cx="2212898" cy="12311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78980" y="617460"/>
            <a:ext cx="9834039" cy="12311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7E3D5">
                    <a:alpha val="2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7570970">
            <a:off x="10526447" y="-475488"/>
            <a:ext cx="1282957" cy="1618762"/>
          </a:xfrm>
          <a:custGeom>
            <a:avLst/>
            <a:gdLst>
              <a:gd name="connsiteX0" fmla="*/ 662750 w 1282957"/>
              <a:gd name="connsiteY0" fmla="*/ 0 h 1618762"/>
              <a:gd name="connsiteX1" fmla="*/ 1282957 w 1282957"/>
              <a:gd name="connsiteY1" fmla="*/ 1471853 h 1618762"/>
              <a:gd name="connsiteX2" fmla="*/ 1274048 w 1282957"/>
              <a:gd name="connsiteY2" fmla="*/ 1479204 h 1618762"/>
              <a:gd name="connsiteX3" fmla="*/ 817164 w 1282957"/>
              <a:gd name="connsiteY3" fmla="*/ 1618762 h 1618762"/>
              <a:gd name="connsiteX4" fmla="*/ 0 w 1282957"/>
              <a:gd name="connsiteY4" fmla="*/ 801598 h 1618762"/>
              <a:gd name="connsiteX5" fmla="*/ 652477 w 1282957"/>
              <a:gd name="connsiteY5" fmla="*/ 1035 h 1618762"/>
            </a:gdLst>
            <a:ahLst/>
            <a:cxnLst/>
            <a:rect l="l" t="t" r="r" b="b"/>
            <a:pathLst>
              <a:path w="1282957" h="1618762">
                <a:moveTo>
                  <a:pt x="662750" y="0"/>
                </a:moveTo>
                <a:lnTo>
                  <a:pt x="1282957" y="1471853"/>
                </a:lnTo>
                <a:lnTo>
                  <a:pt x="1274048" y="1479204"/>
                </a:lnTo>
                <a:cubicBezTo>
                  <a:pt x="1143628" y="1567313"/>
                  <a:pt x="986404" y="1618763"/>
                  <a:pt x="817164" y="1618762"/>
                </a:cubicBezTo>
                <a:cubicBezTo>
                  <a:pt x="365857" y="1618762"/>
                  <a:pt x="0" y="1252905"/>
                  <a:pt x="0" y="801598"/>
                </a:cubicBezTo>
                <a:cubicBezTo>
                  <a:pt x="0" y="406704"/>
                  <a:pt x="280109" y="77233"/>
                  <a:pt x="652477" y="103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6193963">
            <a:off x="13723" y="-85032"/>
            <a:ext cx="1701029" cy="1499901"/>
          </a:xfrm>
          <a:custGeom>
            <a:avLst/>
            <a:gdLst>
              <a:gd name="connsiteX0" fmla="*/ 59457 w 1701029"/>
              <a:gd name="connsiteY0" fmla="*/ 290651 h 1499901"/>
              <a:gd name="connsiteX1" fmla="*/ 0 w 1701029"/>
              <a:gd name="connsiteY1" fmla="*/ 37805 h 1499901"/>
              <a:gd name="connsiteX2" fmla="*/ 37646 w 1701029"/>
              <a:gd name="connsiteY2" fmla="*/ 28126 h 1499901"/>
              <a:gd name="connsiteX3" fmla="*/ 316647 w 1701029"/>
              <a:gd name="connsiteY3" fmla="*/ 0 h 1499901"/>
              <a:gd name="connsiteX4" fmla="*/ 1701029 w 1701029"/>
              <a:gd name="connsiteY4" fmla="*/ 1384382 h 1499901"/>
              <a:gd name="connsiteX5" fmla="*/ 1698301 w 1701029"/>
              <a:gd name="connsiteY5" fmla="*/ 1438403 h 1499901"/>
              <a:gd name="connsiteX6" fmla="*/ 1436775 w 1701029"/>
              <a:gd name="connsiteY6" fmla="*/ 1499901 h 1499901"/>
              <a:gd name="connsiteX7" fmla="*/ 1436835 w 1701029"/>
              <a:gd name="connsiteY7" fmla="*/ 1499509 h 1499901"/>
              <a:gd name="connsiteX8" fmla="*/ 1442648 w 1701029"/>
              <a:gd name="connsiteY8" fmla="*/ 1384382 h 1499901"/>
              <a:gd name="connsiteX9" fmla="*/ 316647 w 1701029"/>
              <a:gd name="connsiteY9" fmla="*/ 258381 h 1499901"/>
              <a:gd name="connsiteX10" fmla="*/ 89719 w 1701029"/>
              <a:gd name="connsiteY10" fmla="*/ 281257 h 1499901"/>
            </a:gdLst>
            <a:ahLst/>
            <a:cxnLst/>
            <a:rect l="l" t="t" r="r" b="b"/>
            <a:pathLst>
              <a:path w="1701029" h="1499901">
                <a:moveTo>
                  <a:pt x="59457" y="290651"/>
                </a:moveTo>
                <a:lnTo>
                  <a:pt x="0" y="37805"/>
                </a:lnTo>
                <a:lnTo>
                  <a:pt x="37646" y="28126"/>
                </a:lnTo>
                <a:cubicBezTo>
                  <a:pt x="127766" y="9684"/>
                  <a:pt x="221075" y="0"/>
                  <a:pt x="316647" y="0"/>
                </a:cubicBezTo>
                <a:cubicBezTo>
                  <a:pt x="1081220" y="0"/>
                  <a:pt x="1701029" y="619809"/>
                  <a:pt x="1701029" y="1384382"/>
                </a:cubicBezTo>
                <a:lnTo>
                  <a:pt x="1698301" y="1438403"/>
                </a:lnTo>
                <a:lnTo>
                  <a:pt x="1436775" y="1499901"/>
                </a:lnTo>
                <a:lnTo>
                  <a:pt x="1436835" y="1499509"/>
                </a:lnTo>
                <a:cubicBezTo>
                  <a:pt x="1440679" y="1461656"/>
                  <a:pt x="1442648" y="1423249"/>
                  <a:pt x="1442648" y="1384382"/>
                </a:cubicBezTo>
                <a:cubicBezTo>
                  <a:pt x="1442648" y="762509"/>
                  <a:pt x="938520" y="258381"/>
                  <a:pt x="316647" y="258381"/>
                </a:cubicBezTo>
                <a:cubicBezTo>
                  <a:pt x="238913" y="258381"/>
                  <a:pt x="163019" y="266258"/>
                  <a:pt x="89719" y="28125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735778" y="1701195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89902" y="234859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89641" y="2853158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歌曲播放系统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207270" y="1701195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415674" y="2276838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513203" y="276108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项目整体需求与架构说明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492907" y="6059422"/>
            <a:ext cx="699093" cy="798578"/>
          </a:xfrm>
          <a:custGeom>
            <a:avLst/>
            <a:gdLst>
              <a:gd name="connsiteX0" fmla="*/ 699093 w 699093"/>
              <a:gd name="connsiteY0" fmla="*/ 0 h 798578"/>
              <a:gd name="connsiteX1" fmla="*/ 699093 w 699093"/>
              <a:gd name="connsiteY1" fmla="*/ 347767 h 798578"/>
              <a:gd name="connsiteX2" fmla="*/ 623400 w 699093"/>
              <a:gd name="connsiteY2" fmla="*/ 388852 h 798578"/>
              <a:gd name="connsiteX3" fmla="*/ 356264 w 699093"/>
              <a:gd name="connsiteY3" fmla="*/ 713252 h 798578"/>
              <a:gd name="connsiteX4" fmla="*/ 329777 w 699093"/>
              <a:gd name="connsiteY4" fmla="*/ 798578 h 798578"/>
              <a:gd name="connsiteX5" fmla="*/ 0 w 699093"/>
              <a:gd name="connsiteY5" fmla="*/ 798578 h 798578"/>
              <a:gd name="connsiteX6" fmla="*/ 1124 w 699093"/>
              <a:gd name="connsiteY6" fmla="*/ 787436 h 798578"/>
              <a:gd name="connsiteX7" fmla="*/ 624611 w 699093"/>
              <a:gd name="connsiteY7" fmla="*/ 27261 h 798578"/>
            </a:gdLst>
            <a:ahLst/>
            <a:cxnLst/>
            <a:rect l="l" t="t" r="r" b="b"/>
            <a:pathLst>
              <a:path w="699093" h="798578">
                <a:moveTo>
                  <a:pt x="699093" y="0"/>
                </a:moveTo>
                <a:lnTo>
                  <a:pt x="699093" y="347767"/>
                </a:lnTo>
                <a:lnTo>
                  <a:pt x="623400" y="388852"/>
                </a:lnTo>
                <a:cubicBezTo>
                  <a:pt x="505722" y="468353"/>
                  <a:pt x="412229" y="580934"/>
                  <a:pt x="356264" y="713252"/>
                </a:cubicBezTo>
                <a:lnTo>
                  <a:pt x="329777" y="798578"/>
                </a:lnTo>
                <a:lnTo>
                  <a:pt x="0" y="798578"/>
                </a:lnTo>
                <a:lnTo>
                  <a:pt x="1124" y="787436"/>
                </a:lnTo>
                <a:cubicBezTo>
                  <a:pt x="71456" y="443729"/>
                  <a:pt x="308774" y="160849"/>
                  <a:pt x="624611" y="2726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278992" y="5839184"/>
            <a:ext cx="913009" cy="1018817"/>
          </a:xfrm>
          <a:custGeom>
            <a:avLst/>
            <a:gdLst>
              <a:gd name="connsiteX0" fmla="*/ 913009 w 913009"/>
              <a:gd name="connsiteY0" fmla="*/ 0 h 1018817"/>
              <a:gd name="connsiteX1" fmla="*/ 913009 w 913009"/>
              <a:gd name="connsiteY1" fmla="*/ 1018817 h 1018817"/>
              <a:gd name="connsiteX2" fmla="*/ 0 w 913009"/>
              <a:gd name="connsiteY2" fmla="*/ 1018817 h 1018817"/>
              <a:gd name="connsiteX3" fmla="*/ 8195 w 913009"/>
              <a:gd name="connsiteY3" fmla="*/ 965123 h 1018817"/>
              <a:gd name="connsiteX4" fmla="*/ 872760 w 913009"/>
              <a:gd name="connsiteY4" fmla="*/ 10349 h 1018817"/>
            </a:gdLst>
            <a:ahLst/>
            <a:cxnLst/>
            <a:rect l="l" t="t" r="r" b="b"/>
            <a:pathLst>
              <a:path w="913009" h="1018817">
                <a:moveTo>
                  <a:pt x="913009" y="0"/>
                </a:moveTo>
                <a:lnTo>
                  <a:pt x="913009" y="1018817"/>
                </a:lnTo>
                <a:lnTo>
                  <a:pt x="0" y="1018817"/>
                </a:lnTo>
                <a:lnTo>
                  <a:pt x="8195" y="965123"/>
                </a:lnTo>
                <a:cubicBezTo>
                  <a:pt x="101030" y="511452"/>
                  <a:pt x="436314" y="146098"/>
                  <a:pt x="872760" y="10349"/>
                </a:cubicBezTo>
                <a:close/>
              </a:path>
            </a:pathLst>
          </a:custGeom>
          <a:noFill/>
          <a:ln w="317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0" y="4242095"/>
            <a:ext cx="366420" cy="525734"/>
          </a:xfrm>
          <a:custGeom>
            <a:avLst/>
            <a:gdLst>
              <a:gd name="connsiteX0" fmla="*/ 103553 w 366420"/>
              <a:gd name="connsiteY0" fmla="*/ 0 h 525734"/>
              <a:gd name="connsiteX1" fmla="*/ 366420 w 366420"/>
              <a:gd name="connsiteY1" fmla="*/ 262867 h 525734"/>
              <a:gd name="connsiteX2" fmla="*/ 103553 w 366420"/>
              <a:gd name="connsiteY2" fmla="*/ 525734 h 525734"/>
              <a:gd name="connsiteX3" fmla="*/ 1234 w 366420"/>
              <a:gd name="connsiteY3" fmla="*/ 505077 h 525734"/>
              <a:gd name="connsiteX4" fmla="*/ 0 w 366420"/>
              <a:gd name="connsiteY4" fmla="*/ 504407 h 525734"/>
              <a:gd name="connsiteX5" fmla="*/ 0 w 366420"/>
              <a:gd name="connsiteY5" fmla="*/ 21327 h 525734"/>
              <a:gd name="connsiteX6" fmla="*/ 1234 w 366420"/>
              <a:gd name="connsiteY6" fmla="*/ 20658 h 525734"/>
              <a:gd name="connsiteX7" fmla="*/ 103553 w 366420"/>
              <a:gd name="connsiteY7" fmla="*/ 0 h 525734"/>
            </a:gdLst>
            <a:ahLst/>
            <a:cxnLst/>
            <a:rect l="l" t="t" r="r" b="b"/>
            <a:pathLst>
              <a:path w="366420" h="525734">
                <a:moveTo>
                  <a:pt x="103553" y="0"/>
                </a:moveTo>
                <a:cubicBezTo>
                  <a:pt x="248730" y="0"/>
                  <a:pt x="366420" y="117690"/>
                  <a:pt x="366420" y="262867"/>
                </a:cubicBezTo>
                <a:cubicBezTo>
                  <a:pt x="366420" y="408044"/>
                  <a:pt x="248730" y="525734"/>
                  <a:pt x="103553" y="525734"/>
                </a:cubicBezTo>
                <a:cubicBezTo>
                  <a:pt x="67259" y="525734"/>
                  <a:pt x="32683" y="518379"/>
                  <a:pt x="1234" y="505077"/>
                </a:cubicBezTo>
                <a:lnTo>
                  <a:pt x="0" y="504407"/>
                </a:lnTo>
                <a:lnTo>
                  <a:pt x="0" y="21327"/>
                </a:lnTo>
                <a:lnTo>
                  <a:pt x="1234" y="20658"/>
                </a:lnTo>
                <a:cubicBezTo>
                  <a:pt x="32683" y="7356"/>
                  <a:pt x="67259" y="0"/>
                  <a:pt x="10355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7856277">
            <a:off x="3316093" y="6637538"/>
            <a:ext cx="292952" cy="299866"/>
          </a:xfrm>
          <a:custGeom>
            <a:avLst/>
            <a:gdLst>
              <a:gd name="connsiteX0" fmla="*/ 45234 w 292952"/>
              <a:gd name="connsiteY0" fmla="*/ 254631 h 299866"/>
              <a:gd name="connsiteX1" fmla="*/ 0 w 292952"/>
              <a:gd name="connsiteY1" fmla="*/ 145426 h 299866"/>
              <a:gd name="connsiteX2" fmla="*/ 94325 w 292952"/>
              <a:gd name="connsiteY2" fmla="*/ 3122 h 299866"/>
              <a:gd name="connsiteX3" fmla="*/ 109791 w 292952"/>
              <a:gd name="connsiteY3" fmla="*/ 0 h 299866"/>
              <a:gd name="connsiteX4" fmla="*/ 162171 w 292952"/>
              <a:gd name="connsiteY4" fmla="*/ 60389 h 299866"/>
              <a:gd name="connsiteX5" fmla="*/ 154440 w 292952"/>
              <a:gd name="connsiteY5" fmla="*/ 58828 h 299866"/>
              <a:gd name="connsiteX6" fmla="*/ 67842 w 292952"/>
              <a:gd name="connsiteY6" fmla="*/ 145426 h 299866"/>
              <a:gd name="connsiteX7" fmla="*/ 154440 w 292952"/>
              <a:gd name="connsiteY7" fmla="*/ 232024 h 299866"/>
              <a:gd name="connsiteX8" fmla="*/ 234233 w 292952"/>
              <a:gd name="connsiteY8" fmla="*/ 179134 h 299866"/>
              <a:gd name="connsiteX9" fmla="*/ 240074 w 292952"/>
              <a:gd name="connsiteY9" fmla="*/ 150202 h 299866"/>
              <a:gd name="connsiteX10" fmla="*/ 292952 w 292952"/>
              <a:gd name="connsiteY10" fmla="*/ 211164 h 299866"/>
              <a:gd name="connsiteX11" fmla="*/ 263645 w 292952"/>
              <a:gd name="connsiteY11" fmla="*/ 254631 h 299866"/>
              <a:gd name="connsiteX12" fmla="*/ 154440 w 292952"/>
              <a:gd name="connsiteY12" fmla="*/ 299866 h 299866"/>
              <a:gd name="connsiteX13" fmla="*/ 45234 w 292952"/>
              <a:gd name="connsiteY13" fmla="*/ 254631 h 299866"/>
            </a:gdLst>
            <a:ahLst/>
            <a:cxnLst/>
            <a:rect l="l" t="t" r="r" b="b"/>
            <a:pathLst>
              <a:path w="292952" h="299866">
                <a:moveTo>
                  <a:pt x="45234" y="254631"/>
                </a:moveTo>
                <a:cubicBezTo>
                  <a:pt x="17286" y="226683"/>
                  <a:pt x="0" y="188073"/>
                  <a:pt x="0" y="145426"/>
                </a:cubicBezTo>
                <a:cubicBezTo>
                  <a:pt x="0" y="81454"/>
                  <a:pt x="38894" y="26568"/>
                  <a:pt x="94325" y="3122"/>
                </a:cubicBezTo>
                <a:lnTo>
                  <a:pt x="109791" y="0"/>
                </a:lnTo>
                <a:lnTo>
                  <a:pt x="162171" y="60389"/>
                </a:lnTo>
                <a:lnTo>
                  <a:pt x="154440" y="58828"/>
                </a:lnTo>
                <a:cubicBezTo>
                  <a:pt x="106613" y="58828"/>
                  <a:pt x="67842" y="97599"/>
                  <a:pt x="67842" y="145426"/>
                </a:cubicBezTo>
                <a:cubicBezTo>
                  <a:pt x="67842" y="193253"/>
                  <a:pt x="106613" y="232024"/>
                  <a:pt x="154440" y="232024"/>
                </a:cubicBezTo>
                <a:cubicBezTo>
                  <a:pt x="190310" y="232024"/>
                  <a:pt x="221086" y="210215"/>
                  <a:pt x="234233" y="179134"/>
                </a:cubicBezTo>
                <a:lnTo>
                  <a:pt x="240074" y="150202"/>
                </a:lnTo>
                <a:lnTo>
                  <a:pt x="292952" y="211164"/>
                </a:lnTo>
                <a:lnTo>
                  <a:pt x="263645" y="254631"/>
                </a:lnTo>
                <a:cubicBezTo>
                  <a:pt x="235697" y="282580"/>
                  <a:pt x="197088" y="299866"/>
                  <a:pt x="154440" y="299866"/>
                </a:cubicBezTo>
                <a:cubicBezTo>
                  <a:pt x="111793" y="299866"/>
                  <a:pt x="73182" y="282580"/>
                  <a:pt x="45234" y="25463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201536" y="170144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489315" y="2348838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598274" y="2852768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用户管理与搜索管理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426335" y="400522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714749" y="475612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765288" y="5104478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UI 设计与前端</a:t>
            </a: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设计</a:t>
            </a:r>
            <a:endParaRPr kumimoji="1" lang="zh-CN" altLang="en-US" sz="2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3389828" y="4118885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D7712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39507" y="4768188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2711636" y="515718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曲库管理与歌单管理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2411" y="145732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629" y="1856050"/>
            <a:ext cx="2181401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58775" y="952719"/>
            <a:ext cx="1164847" cy="1918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18097" y="2871712"/>
            <a:ext cx="7962900" cy="20898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UI 设计与前端</a:t>
            </a:r>
            <a:r>
              <a:rPr kumimoji="1" lang="zh-CN" altLang="en-US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设计</a:t>
            </a:r>
            <a:endParaRPr kumimoji="1" lang="zh-CN" altLang="en-US" sz="6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5529314"/>
            <a:ext cx="12192000" cy="1328686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/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2274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643614"/>
            <a:ext cx="12192000" cy="1214386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/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>
            <a:gsLst>
              <a:gs pos="29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2274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4157" y="2594197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界面适配多种用户使用习惯，无论是新手用户还是资深用户，都能快速上手并享受良好的使用体验。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7985271" y="2267677"/>
            <a:ext cx="6795" cy="29189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48346" y="2187032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876604" y="3813280"/>
            <a:ext cx="7475" cy="2193038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40019" y="3773547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4429409" y="3052207"/>
            <a:ext cx="6795" cy="29189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92484" y="2971562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4156" y="1854626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适配性强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48083" y="3328800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界面风格现代简洁，响应迅速，多控件交互体验流畅，为用户提供舒适的视觉体验。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8083" y="2589229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现代简洁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94204" y="4112081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界面统一采用 SunnyUI 默认主题，支持夜间模式切换，满足不同用户在不同环境下的使用需求。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94203" y="3372510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统一主题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SunnyUI 界面风格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3982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纯净歌词模式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33981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提供纯净歌词模式，仅显示歌词，极简视觉，为用户提供沉浸式的听歌体验。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50266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2130870" y="1418014"/>
            <a:ext cx="440775" cy="42655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18216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79098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843B0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可折叠菜单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79097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侧边导航采用可折叠菜单，模块化设计，易于扩展，方便用户快速切换功能模块。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595382" y="1130300"/>
            <a:ext cx="1001982" cy="1001982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61128" y="1418014"/>
            <a:ext cx="470491" cy="4265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63332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24214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动态主题切换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24213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支持浅色/夜间双主题切换，用户可根据喜好自定义主题，提升用户个性化体验。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40498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610937" y="1418014"/>
            <a:ext cx="461105" cy="42655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界面亮点功能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75873" y="1937084"/>
            <a:ext cx="1852863" cy="1014664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07894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33073" y="2228235"/>
            <a:ext cx="493857" cy="43236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71600" y="2791327"/>
            <a:ext cx="224589" cy="2245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3742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自定义控件封装包括 BaseControls、FrameControls 等，实现控件的复用，提高开发效率。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3742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自定义控件封装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16593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提供通用工具类 FormUtils，包括颜色、样式、鼠标事件等设置，方便开发者快速实现界面功能。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16593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843B0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通用工具类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42706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前端架构采用高内聚低耦合的设计理念，实现模块复用，提高系统的可维护性与可扩展性。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42706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高内聚低耦合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228724" y="1937084"/>
            <a:ext cx="1852863" cy="1014664"/>
          </a:xfrm>
          <a:prstGeom prst="homePlat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60745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85924" y="2197488"/>
            <a:ext cx="493857" cy="49385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124451" y="2791327"/>
            <a:ext cx="224589" cy="2245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54837" y="1937084"/>
            <a:ext cx="1852863" cy="1014664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486858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412037" y="2215991"/>
            <a:ext cx="493857" cy="456852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50564" y="2791327"/>
            <a:ext cx="224589" cy="2245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前端架构与工具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127747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53685" y="5630097"/>
            <a:ext cx="248387" cy="26906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/>
        </p:spPr>
        <p:txBody>
          <a:bodyPr vert="horz" wrap="square" lIns="111557" tIns="55778" rIns="111557" bIns="55778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45104" y="5630673"/>
            <a:ext cx="267912" cy="267912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/>
        </p:spPr>
        <p:txBody>
          <a:bodyPr vert="horz" wrap="square" lIns="111557" tIns="55778" rIns="111557" bIns="55778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93648" y="5624250"/>
            <a:ext cx="781452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AiPPT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94297" y="5624250"/>
            <a:ext cx="899351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443099" y="5624250"/>
            <a:ext cx="679552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126838" y="5626112"/>
            <a:ext cx="742969" cy="2770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94297" y="1783955"/>
            <a:ext cx="6638962" cy="5563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202X-POWERPOINT DESIGN 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194297" y="2344806"/>
            <a:ext cx="8770166" cy="2420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2411" y="145732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629" y="1856050"/>
            <a:ext cx="2181401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58775" y="952719"/>
            <a:ext cx="1164847" cy="1918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18235" y="2871470"/>
            <a:ext cx="5913755" cy="20897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项目整体需求与架构说明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912012" y="3811362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01865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22158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34223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基于 C#   WinForms 框架 + SunnyUI 控件库开发的本地音乐播放器，为用户提供简洁、实用且可扩展的音乐播放体验，支持多种功能。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34226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本地音乐播放器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24074" y="4614687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系统支持音乐播放控制、歌词同步显示、多维度搜索、用户账户管理和曲库管理等核心功能，满足用户多样化需求。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24079" y="3856413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功能丰富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413930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项目主页面采用 SunnyUI 构建，风格现代简洁，整体界面美观、响应迅速，适配多种用户使用习惯。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13934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界面友好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2064341"/>
            <a:ext cx="786608" cy="673768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7200000">
            <a:off x="1058100" y="1310847"/>
            <a:ext cx="301766" cy="258477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59640" y="2315937"/>
            <a:ext cx="300422" cy="27791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48128" y="2064341"/>
            <a:ext cx="786608" cy="673768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7200000">
            <a:off x="6645828" y="1310847"/>
            <a:ext cx="301766" cy="258477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47368" y="2304681"/>
            <a:ext cx="300422" cy="30042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50253" y="4464627"/>
            <a:ext cx="786608" cy="673768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7200000">
            <a:off x="3847953" y="3706375"/>
            <a:ext cx="301766" cy="258477"/>
          </a:xfrm>
          <a:custGeom>
            <a:avLst/>
            <a:gdLst>
              <a:gd name="connsiteX0" fmla="*/ 112840 w 786608"/>
              <a:gd name="connsiteY0" fmla="*/ 0 h 673768"/>
              <a:gd name="connsiteX1" fmla="*/ 336887 w 786608"/>
              <a:gd name="connsiteY1" fmla="*/ 0 h 673768"/>
              <a:gd name="connsiteX2" fmla="*/ 336886 w 786608"/>
              <a:gd name="connsiteY2" fmla="*/ 3 h 673768"/>
              <a:gd name="connsiteX3" fmla="*/ 449726 w 786608"/>
              <a:gd name="connsiteY3" fmla="*/ 112843 h 673768"/>
              <a:gd name="connsiteX4" fmla="*/ 562566 w 786608"/>
              <a:gd name="connsiteY4" fmla="*/ 3 h 673768"/>
              <a:gd name="connsiteX5" fmla="*/ 562566 w 786608"/>
              <a:gd name="connsiteY5" fmla="*/ 0 h 673768"/>
              <a:gd name="connsiteX6" fmla="*/ 786608 w 786608"/>
              <a:gd name="connsiteY6" fmla="*/ 0 h 673768"/>
              <a:gd name="connsiteX7" fmla="*/ 786608 w 786608"/>
              <a:gd name="connsiteY7" fmla="*/ 673768 h 673768"/>
              <a:gd name="connsiteX8" fmla="*/ 112840 w 786608"/>
              <a:gd name="connsiteY8" fmla="*/ 673768 h 673768"/>
              <a:gd name="connsiteX9" fmla="*/ 112840 w 786608"/>
              <a:gd name="connsiteY9" fmla="*/ 449725 h 673768"/>
              <a:gd name="connsiteX10" fmla="*/ 0 w 786608"/>
              <a:gd name="connsiteY10" fmla="*/ 336885 h 673768"/>
              <a:gd name="connsiteX11" fmla="*/ 112840 w 786608"/>
              <a:gd name="connsiteY11" fmla="*/ 224045 h 673768"/>
            </a:gdLst>
            <a:ahLst/>
            <a:cxnLst/>
            <a:rect l="l" t="t" r="r" b="b"/>
            <a:pathLst>
              <a:path w="786608" h="673768">
                <a:moveTo>
                  <a:pt x="112840" y="0"/>
                </a:moveTo>
                <a:lnTo>
                  <a:pt x="336887" y="0"/>
                </a:lnTo>
                <a:lnTo>
                  <a:pt x="336886" y="3"/>
                </a:lnTo>
                <a:cubicBezTo>
                  <a:pt x="336886" y="62323"/>
                  <a:pt x="387406" y="112843"/>
                  <a:pt x="449726" y="112843"/>
                </a:cubicBezTo>
                <a:cubicBezTo>
                  <a:pt x="512046" y="112843"/>
                  <a:pt x="562566" y="62323"/>
                  <a:pt x="562566" y="3"/>
                </a:cubicBezTo>
                <a:lnTo>
                  <a:pt x="562566" y="0"/>
                </a:lnTo>
                <a:lnTo>
                  <a:pt x="786608" y="0"/>
                </a:lnTo>
                <a:lnTo>
                  <a:pt x="786608" y="673768"/>
                </a:lnTo>
                <a:lnTo>
                  <a:pt x="112840" y="673768"/>
                </a:lnTo>
                <a:lnTo>
                  <a:pt x="112840" y="449725"/>
                </a:lnTo>
                <a:cubicBezTo>
                  <a:pt x="50520" y="449725"/>
                  <a:pt x="0" y="399205"/>
                  <a:pt x="0" y="336885"/>
                </a:cubicBezTo>
                <a:cubicBezTo>
                  <a:pt x="0" y="274565"/>
                  <a:pt x="50520" y="224045"/>
                  <a:pt x="112840" y="22404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749494" y="4721475"/>
            <a:ext cx="300422" cy="272367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系统概述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46871" y="4964430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60400" y="4764101"/>
            <a:ext cx="2858766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646871" y="3493175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60132" y="3292846"/>
            <a:ext cx="2858768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2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46871" y="2021920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1821591"/>
            <a:ext cx="2858766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58009" y="5053060"/>
            <a:ext cx="463548" cy="405828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86835" y="2096120"/>
            <a:ext cx="405898" cy="463548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857742" y="3578197"/>
            <a:ext cx="463548" cy="42025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685439" y="5064803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通过这些技术，系统具备良好的可维护性和扩展性，能够为未来功能升级与优化打下坚实基础。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67525" y="3593548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关键技术包括面向对象设计 (OOP)、LINQ 查询、GDI+ 自定义绘图、异步编程 (Async/Await)，提升系统性能与用户体验。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85439" y="2122293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开发语言：C#  ；UI 库：SunnyUI；数据库：MySQL，技术栈成熟稳定，适合本地音乐播放器开发。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20039" y="26429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技术选型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2939" y="40780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关键技术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0039" y="56020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技术优势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技术栈与关键技术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7774" y="1643433"/>
            <a:ext cx="648001" cy="648000"/>
          </a:xfrm>
          <a:prstGeom prst="ellipse">
            <a:avLst/>
          </a:prstGeom>
          <a:gradFill>
            <a:gsLst>
              <a:gs pos="600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90500" dist="1016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7774" y="3795695"/>
            <a:ext cx="648001" cy="648000"/>
          </a:xfrm>
          <a:prstGeom prst="ellipse">
            <a:avLst/>
          </a:prstGeom>
          <a:gradFill>
            <a:gsLst>
              <a:gs pos="600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90500" dist="1016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520841" y="1643433"/>
            <a:ext cx="648001" cy="648000"/>
          </a:xfrm>
          <a:prstGeom prst="ellipse">
            <a:avLst/>
          </a:prstGeom>
          <a:gradFill>
            <a:gsLst>
              <a:gs pos="600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90500" dist="1016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520840" y="3795695"/>
            <a:ext cx="648001" cy="648000"/>
          </a:xfrm>
          <a:prstGeom prst="ellipse">
            <a:avLst/>
          </a:prstGeom>
          <a:gradFill>
            <a:gsLst>
              <a:gs pos="600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190500" dist="1016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489833" y="2157006"/>
            <a:ext cx="4176000" cy="1533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表示层采用 WinForms + SunnyUI，实现美观且响应迅速的界面效果，提供良好的用户体验。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489833" y="1526426"/>
            <a:ext cx="4176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表示层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7342900" y="4309268"/>
            <a:ext cx="4176000" cy="1533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系统设计了用户权限管理与模块隔离机制，普通用户与管理员权限分级，密码加密存储保证安全性。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7342900" y="3678688"/>
            <a:ext cx="4176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权限分离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1489833" y="4309270"/>
            <a:ext cx="4176000" cy="1533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业务逻辑层包含 PlaybackService、UserService、SearchService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、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SonglistS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ervice 等多个服务类，处理与数据交互、状态维护和业务决策逻辑。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1489833" y="3678689"/>
            <a:ext cx="4176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业务逻辑层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7342900" y="2157007"/>
            <a:ext cx="4176000" cy="1533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数据访问层采用 Repository 模式 + ADO.NET / EF，实现数据库的增删查改操作，确保数据访问的高效性。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7342900" y="1526425"/>
            <a:ext cx="4176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数据访问层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843748" y="1844994"/>
            <a:ext cx="296053" cy="244878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862158" y="3971670"/>
            <a:ext cx="259233" cy="296053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6696814" y="1837836"/>
            <a:ext cx="296053" cy="25919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6696814" y="3982761"/>
            <a:ext cx="296053" cy="27386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分层架构设计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5446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采用面向对象设计与分层架构，代码结构清晰、职责明确，高内聚、易维护，便于后期功能拓展。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5446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面向对象 &amp; 分层架构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27028" y="1442134"/>
            <a:ext cx="3537943" cy="4333826"/>
          </a:xfrm>
          <a:prstGeom prst="roundRect">
            <a:avLst>
              <a:gd name="adj" fmla="val 5861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520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异步编程与 GDI+ 自定义绘图技术的运用，使系统运行流畅，提供流畅的用户体验。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520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异步编程 &amp; GDI+ 加持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80957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969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系统采用模块化设计，各模块独立性强，便于功能扩展与维护，提高开发效率。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969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模块化设计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项目亮点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b="1562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2411" y="472044"/>
            <a:ext cx="2531339" cy="31433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6800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285" y="452292"/>
            <a:ext cx="160669" cy="1831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71656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259016" y="466989"/>
            <a:ext cx="158921" cy="15379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16003" y="387403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01183" y="455450"/>
            <a:ext cx="163280" cy="17687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69703" y="402100"/>
            <a:ext cx="330396" cy="330395"/>
          </a:xfrm>
          <a:prstGeom prst="roundRect">
            <a:avLst/>
          </a:prstGeom>
          <a:solidFill>
            <a:schemeClr val="accent1"/>
          </a:solidFill>
          <a:ln w="9525" cap="sq">
            <a:noFill/>
            <a:miter/>
          </a:ln>
          <a:effectLst>
            <a:outerShdw blurRad="190500" dist="38100" dir="2700000" algn="tl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136334" y="461920"/>
            <a:ext cx="197476" cy="18267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633863" y="531297"/>
            <a:ext cx="5782026" cy="3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1143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2411" y="1457325"/>
            <a:ext cx="4533900" cy="3943350"/>
          </a:xfrm>
          <a:custGeom>
            <a:avLst/>
            <a:gdLst>
              <a:gd name="connsiteX0" fmla="*/ 0 w 4533900"/>
              <a:gd name="connsiteY0" fmla="*/ 0 h 3943350"/>
              <a:gd name="connsiteX1" fmla="*/ 4533900 w 4533900"/>
              <a:gd name="connsiteY1" fmla="*/ 0 h 3943350"/>
              <a:gd name="connsiteX2" fmla="*/ 4533900 w 4533900"/>
              <a:gd name="connsiteY2" fmla="*/ 385989 h 3943350"/>
              <a:gd name="connsiteX3" fmla="*/ 4510516 w 4533900"/>
              <a:gd name="connsiteY3" fmla="*/ 385989 h 3943350"/>
              <a:gd name="connsiteX4" fmla="*/ 4510516 w 4533900"/>
              <a:gd name="connsiteY4" fmla="*/ 23384 h 3943350"/>
              <a:gd name="connsiteX5" fmla="*/ 23384 w 4533900"/>
              <a:gd name="connsiteY5" fmla="*/ 23384 h 3943350"/>
              <a:gd name="connsiteX6" fmla="*/ 23384 w 4533900"/>
              <a:gd name="connsiteY6" fmla="*/ 3919966 h 3943350"/>
              <a:gd name="connsiteX7" fmla="*/ 4510516 w 4533900"/>
              <a:gd name="connsiteY7" fmla="*/ 3919966 h 3943350"/>
              <a:gd name="connsiteX8" fmla="*/ 4510516 w 4533900"/>
              <a:gd name="connsiteY8" fmla="*/ 3550104 h 3943350"/>
              <a:gd name="connsiteX9" fmla="*/ 4533900 w 4533900"/>
              <a:gd name="connsiteY9" fmla="*/ 3550104 h 3943350"/>
              <a:gd name="connsiteX10" fmla="*/ 4533900 w 4533900"/>
              <a:gd name="connsiteY10" fmla="*/ 3943350 h 3943350"/>
              <a:gd name="connsiteX11" fmla="*/ 0 w 4533900"/>
              <a:gd name="connsiteY11" fmla="*/ 3943350 h 3943350"/>
            </a:gdLst>
            <a:ahLst/>
            <a:cxnLst/>
            <a:rect l="l" t="t" r="r" b="b"/>
            <a:pathLst>
              <a:path w="4533900" h="3943350">
                <a:moveTo>
                  <a:pt x="0" y="0"/>
                </a:moveTo>
                <a:lnTo>
                  <a:pt x="4533900" y="0"/>
                </a:lnTo>
                <a:lnTo>
                  <a:pt x="4533900" y="385989"/>
                </a:lnTo>
                <a:lnTo>
                  <a:pt x="4510516" y="385989"/>
                </a:lnTo>
                <a:lnTo>
                  <a:pt x="4510516" y="23384"/>
                </a:lnTo>
                <a:lnTo>
                  <a:pt x="23384" y="23384"/>
                </a:lnTo>
                <a:lnTo>
                  <a:pt x="23384" y="3919966"/>
                </a:lnTo>
                <a:lnTo>
                  <a:pt x="4510516" y="3919966"/>
                </a:lnTo>
                <a:lnTo>
                  <a:pt x="4510516" y="3550104"/>
                </a:lnTo>
                <a:lnTo>
                  <a:pt x="4533900" y="3550104"/>
                </a:lnTo>
                <a:lnTo>
                  <a:pt x="4533900" y="3943350"/>
                </a:lnTo>
                <a:lnTo>
                  <a:pt x="0" y="39433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86629" y="1856050"/>
            <a:ext cx="2181401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58775" y="952719"/>
            <a:ext cx="1164847" cy="1918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18097" y="2871712"/>
            <a:ext cx="7962900" cy="20898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歌曲播放系统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383"/>
            <a:ext cx="12192000" cy="6858767"/>
          </a:xfrm>
          <a:prstGeom prst="rect">
            <a:avLst/>
          </a:prstGeom>
          <a:gradFill>
            <a:gsLst>
              <a:gs pos="53000">
                <a:schemeClr val="bg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39755" y="1582189"/>
            <a:ext cx="936000" cy="936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91755" y="1834189"/>
            <a:ext cx="432000" cy="4320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621650" y="1582189"/>
            <a:ext cx="936000" cy="936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873650" y="1834158"/>
            <a:ext cx="432000" cy="43206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403544" y="1582189"/>
            <a:ext cx="936000" cy="936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655544" y="1846604"/>
            <a:ext cx="432000" cy="40717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2698445"/>
            <a:ext cx="3294710" cy="71999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播放控制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3418444"/>
            <a:ext cx="3294710" cy="2263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支持播放 / 暂停 / 停止 / 跳转等基本播放控制功能，满足用户日常听歌需求。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42295" y="2698445"/>
            <a:ext cx="3294710" cy="71999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843B0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播放模式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42295" y="3418444"/>
            <a:ext cx="3294710" cy="2263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提供顺序播放、随机播放、单曲循环三种播放模式，用户可根据喜好选择。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24189" y="2698445"/>
            <a:ext cx="3294710" cy="71999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7712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倍速播放与歌词同步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24189" y="3418444"/>
            <a:ext cx="3294710" cy="22637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支持倍速播放（1.0×～2.0×），歌词同步显示及两种模式切换，提升用户听歌体验。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439" y="236465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核心功能需求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485" y="207940"/>
            <a:ext cx="512354" cy="503260"/>
          </a:xfrm>
          <a:custGeom>
            <a:avLst/>
            <a:gdLst>
              <a:gd name="connsiteX0" fmla="*/ 0 w 2697163"/>
              <a:gd name="connsiteY0" fmla="*/ 0 h 503260"/>
              <a:gd name="connsiteX1" fmla="*/ 39683 w 2697163"/>
              <a:gd name="connsiteY1" fmla="*/ 0 h 503260"/>
              <a:gd name="connsiteX2" fmla="*/ 652463 w 2697163"/>
              <a:gd name="connsiteY2" fmla="*/ 0 h 503260"/>
              <a:gd name="connsiteX3" fmla="*/ 715328 w 2697163"/>
              <a:gd name="connsiteY3" fmla="*/ 0 h 503260"/>
              <a:gd name="connsiteX4" fmla="*/ 759197 w 2697163"/>
              <a:gd name="connsiteY4" fmla="*/ 104117 h 503260"/>
              <a:gd name="connsiteX5" fmla="*/ 2697163 w 2697163"/>
              <a:gd name="connsiteY5" fmla="*/ 104117 h 503260"/>
              <a:gd name="connsiteX6" fmla="*/ 2697163 w 2697163"/>
              <a:gd name="connsiteY6" fmla="*/ 503260 h 503260"/>
              <a:gd name="connsiteX7" fmla="*/ 0 w 2697163"/>
              <a:gd name="connsiteY7" fmla="*/ 503260 h 503260"/>
              <a:gd name="connsiteX8" fmla="*/ 0 w 2697163"/>
              <a:gd name="connsiteY8" fmla="*/ 250166 h 503260"/>
              <a:gd name="connsiteX9" fmla="*/ 0 w 2697163"/>
              <a:gd name="connsiteY9" fmla="*/ 104117 h 503260"/>
            </a:gdLst>
            <a:ahLst/>
            <a:cxnLst/>
            <a:rect l="l" t="t" r="r" b="b"/>
            <a:pathLst>
              <a:path w="2697163" h="503260">
                <a:moveTo>
                  <a:pt x="0" y="0"/>
                </a:moveTo>
                <a:lnTo>
                  <a:pt x="39683" y="0"/>
                </a:lnTo>
                <a:lnTo>
                  <a:pt x="652463" y="0"/>
                </a:lnTo>
                <a:lnTo>
                  <a:pt x="715328" y="0"/>
                </a:lnTo>
                <a:lnTo>
                  <a:pt x="759197" y="104117"/>
                </a:lnTo>
                <a:lnTo>
                  <a:pt x="2697163" y="104117"/>
                </a:lnTo>
                <a:lnTo>
                  <a:pt x="2697163" y="503260"/>
                </a:lnTo>
                <a:lnTo>
                  <a:pt x="0" y="503260"/>
                </a:lnTo>
                <a:lnTo>
                  <a:pt x="0" y="250166"/>
                </a:lnTo>
                <a:lnTo>
                  <a:pt x="0" y="10411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5086" y="399334"/>
            <a:ext cx="227153" cy="22715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308982" y="473487"/>
            <a:ext cx="79361" cy="78846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ahLst/>
            <a:cxnLst/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0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1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2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3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4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5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16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2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3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4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5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6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7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8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ags/tag9.xml><?xml version="1.0" encoding="utf-8"?>
<p:tagLst xmlns:p="http://schemas.openxmlformats.org/presentationml/2006/main">
  <p:tag name="KSO_WM_DIAGRAM_VIRTUALLY_FRAME" val="{&quot;height&quot;:339.84708661417324,&quot;left&quot;:52.58062992125984,&quot;top&quot;:120.19094488188975,&quot;width&quot;:854.419370078740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D7712C"/>
      </a:accent1>
      <a:accent2>
        <a:srgbClr val="843B0A"/>
      </a:accent2>
      <a:accent3>
        <a:srgbClr val="D7712C"/>
      </a:accent3>
      <a:accent4>
        <a:srgbClr val="833B0A"/>
      </a:accent4>
      <a:accent5>
        <a:srgbClr val="D5702C"/>
      </a:accent5>
      <a:accent6>
        <a:srgbClr val="823B0A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2783</Words>
  <Application>WPS 演示</Application>
  <PresentationFormat/>
  <Paragraphs>317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Arial</vt:lpstr>
      <vt:lpstr>宋体</vt:lpstr>
      <vt:lpstr>Wingdings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WPS_1686730632</cp:lastModifiedBy>
  <cp:revision>12</cp:revision>
  <dcterms:created xsi:type="dcterms:W3CDTF">2025-05-12T12:48:09Z</dcterms:created>
  <dcterms:modified xsi:type="dcterms:W3CDTF">2025-05-12T13:07:53Z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783F9B4AF2074721A9A1AA54CFABD0E2_12</vt:lpwstr>
  </property>
  <property fmtid="{D5CDD505-2E9C-101B-9397-08002B2CF9AE}" pid="3" name="KSOProductBuildVer">
    <vt:lpwstr>2052-12.1.0.21171</vt:lpwstr>
  </property>
</Properties>
</file>